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bas Neue Cyrillic" charset="1" panose="02000506000000020004"/>
      <p:regular r:id="rId20"/>
    </p:embeddedFont>
    <p:embeddedFont>
      <p:font typeface="Atkinson Hyperlegible Bold" charset="1" panose="00000000000000000000"/>
      <p:regular r:id="rId21"/>
    </p:embeddedFont>
    <p:embeddedFont>
      <p:font typeface="Atkinson Hyperlegible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Open Sans Bold" charset="1" panose="000000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27541" y="1284248"/>
            <a:ext cx="6531784" cy="7718504"/>
          </a:xfrm>
          <a:custGeom>
            <a:avLst/>
            <a:gdLst/>
            <a:ahLst/>
            <a:cxnLst/>
            <a:rect r="r" b="b" t="t" l="l"/>
            <a:pathLst>
              <a:path h="7718504" w="6531784">
                <a:moveTo>
                  <a:pt x="0" y="0"/>
                </a:moveTo>
                <a:lnTo>
                  <a:pt x="6531784" y="0"/>
                </a:lnTo>
                <a:lnTo>
                  <a:pt x="6531784" y="7718504"/>
                </a:lnTo>
                <a:lnTo>
                  <a:pt x="0" y="77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3063" y="599051"/>
            <a:ext cx="11602811" cy="299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9"/>
              </a:lnSpc>
              <a:spcBef>
                <a:spcPct val="0"/>
              </a:spcBef>
            </a:pPr>
            <a:r>
              <a:rPr lang="en-US" sz="174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DeepScan Pro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107" y="123825"/>
            <a:ext cx="1060790" cy="1028700"/>
          </a:xfrm>
          <a:custGeom>
            <a:avLst/>
            <a:gdLst/>
            <a:ahLst/>
            <a:cxnLst/>
            <a:rect r="r" b="b" t="t" l="l"/>
            <a:pathLst>
              <a:path h="1028700" w="1060790">
                <a:moveTo>
                  <a:pt x="0" y="0"/>
                </a:moveTo>
                <a:lnTo>
                  <a:pt x="1060791" y="0"/>
                </a:lnTo>
                <a:lnTo>
                  <a:pt x="1060791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58" t="0" r="-676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29895" y="74994"/>
            <a:ext cx="2296205" cy="857431"/>
          </a:xfrm>
          <a:custGeom>
            <a:avLst/>
            <a:gdLst/>
            <a:ahLst/>
            <a:cxnLst/>
            <a:rect r="r" b="b" t="t" l="l"/>
            <a:pathLst>
              <a:path h="857431" w="2296205">
                <a:moveTo>
                  <a:pt x="0" y="0"/>
                </a:moveTo>
                <a:lnTo>
                  <a:pt x="2296205" y="0"/>
                </a:lnTo>
                <a:lnTo>
                  <a:pt x="2296205" y="857432"/>
                </a:lnTo>
                <a:lnTo>
                  <a:pt x="0" y="857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129" r="0" b="-14845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11256" y="2899164"/>
            <a:ext cx="940575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DeepFake Detector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11256" y="4320186"/>
            <a:ext cx="9405752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Presented By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Miss. Shreya R. Jadhav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Mr. Dhananjay R. Ambatwar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Mr. Manasvi H. Mude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Mr. Aryan S. Tapase</a:t>
            </a:r>
          </a:p>
          <a:p>
            <a:pPr algn="l">
              <a:lnSpc>
                <a:spcPts val="2451"/>
              </a:lnSpc>
            </a:pPr>
          </a:p>
          <a:p>
            <a:pPr algn="l">
              <a:lnSpc>
                <a:spcPts val="4515"/>
              </a:lnSpc>
            </a:pPr>
            <a:r>
              <a:rPr lang="en-US" sz="3500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Under the Guidance of: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   Prof. Mr. Swapnil T. Powar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9901543"/>
            <a:ext cx="14314534" cy="385457"/>
            <a:chOff x="0" y="0"/>
            <a:chExt cx="11310249" cy="3045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10249" cy="304559"/>
            </a:xfrm>
            <a:custGeom>
              <a:avLst/>
              <a:gdLst/>
              <a:ahLst/>
              <a:cxnLst/>
              <a:rect r="r" b="b" t="t" l="l"/>
              <a:pathLst>
                <a:path h="304559" w="11310249">
                  <a:moveTo>
                    <a:pt x="0" y="0"/>
                  </a:moveTo>
                  <a:lnTo>
                    <a:pt x="11310249" y="0"/>
                  </a:lnTo>
                  <a:lnTo>
                    <a:pt x="11310249" y="304559"/>
                  </a:lnTo>
                  <a:lnTo>
                    <a:pt x="0" y="30455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310249" cy="342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26702" y="0"/>
            <a:ext cx="6236741" cy="428716"/>
            <a:chOff x="0" y="0"/>
            <a:chExt cx="4927796" cy="3387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27796" cy="338738"/>
            </a:xfrm>
            <a:custGeom>
              <a:avLst/>
              <a:gdLst/>
              <a:ahLst/>
              <a:cxnLst/>
              <a:rect r="r" b="b" t="t" l="l"/>
              <a:pathLst>
                <a:path h="338738" w="4927796">
                  <a:moveTo>
                    <a:pt x="0" y="0"/>
                  </a:moveTo>
                  <a:lnTo>
                    <a:pt x="4927796" y="0"/>
                  </a:lnTo>
                  <a:lnTo>
                    <a:pt x="4927796" y="338738"/>
                  </a:lnTo>
                  <a:lnTo>
                    <a:pt x="0" y="33873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927796" cy="376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59300" y="9603265"/>
            <a:ext cx="1375772" cy="835793"/>
            <a:chOff x="0" y="0"/>
            <a:chExt cx="9911092" cy="6021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1093" cy="6021070"/>
            </a:xfrm>
            <a:custGeom>
              <a:avLst/>
              <a:gdLst/>
              <a:ahLst/>
              <a:cxnLst/>
              <a:rect r="r" b="b" t="t" l="l"/>
              <a:pathLst>
                <a:path h="6021070" w="9911093">
                  <a:moveTo>
                    <a:pt x="0" y="6021070"/>
                  </a:moveTo>
                  <a:lnTo>
                    <a:pt x="1151715" y="0"/>
                  </a:lnTo>
                  <a:lnTo>
                    <a:pt x="9911093" y="0"/>
                  </a:lnTo>
                  <a:lnTo>
                    <a:pt x="8759377" y="602107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99180" y="1750943"/>
            <a:ext cx="8268811" cy="6863113"/>
          </a:xfrm>
          <a:custGeom>
            <a:avLst/>
            <a:gdLst/>
            <a:ahLst/>
            <a:cxnLst/>
            <a:rect r="r" b="b" t="t" l="l"/>
            <a:pathLst>
              <a:path h="6863113" w="8268811">
                <a:moveTo>
                  <a:pt x="0" y="0"/>
                </a:moveTo>
                <a:lnTo>
                  <a:pt x="8268811" y="0"/>
                </a:lnTo>
                <a:lnTo>
                  <a:pt x="8268811" y="6863113"/>
                </a:lnTo>
                <a:lnTo>
                  <a:pt x="0" y="6863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054223" y="3086100"/>
            <a:ext cx="179555" cy="4114800"/>
          </a:xfrm>
          <a:custGeom>
            <a:avLst/>
            <a:gdLst/>
            <a:ahLst/>
            <a:cxnLst/>
            <a:rect r="r" b="b" t="t" l="l"/>
            <a:pathLst>
              <a:path h="4114800" w="179555">
                <a:moveTo>
                  <a:pt x="0" y="0"/>
                </a:moveTo>
                <a:lnTo>
                  <a:pt x="179554" y="0"/>
                </a:lnTo>
                <a:lnTo>
                  <a:pt x="1795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6092" y="103072"/>
            <a:ext cx="632903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 ANALYSIS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6175" y="1648724"/>
            <a:ext cx="7456231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Classification: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Swin Transformer: Best performer with 90% accuracy.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Outperformed EfficientNetB4 (75%) and ResNet18 (67%).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Audio Classification: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Wav2Vec2 achieved 76% accuracy, better than Audio CNN (64%).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Classification: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ResNeXt + LSTM reached 87% accuracy, effective in capturing spatial + temporal features.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32722" y="323850"/>
            <a:ext cx="5635827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Comparison between Deepware Scanner and DeepScan pro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9755323"/>
            <a:ext cx="16384812" cy="531677"/>
            <a:chOff x="0" y="0"/>
            <a:chExt cx="12946024" cy="4200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946025" cy="420091"/>
            </a:xfrm>
            <a:custGeom>
              <a:avLst/>
              <a:gdLst/>
              <a:ahLst/>
              <a:cxnLst/>
              <a:rect r="r" b="b" t="t" l="l"/>
              <a:pathLst>
                <a:path h="420091" w="12946025">
                  <a:moveTo>
                    <a:pt x="0" y="0"/>
                  </a:moveTo>
                  <a:lnTo>
                    <a:pt x="12946025" y="0"/>
                  </a:lnTo>
                  <a:lnTo>
                    <a:pt x="12946025" y="420091"/>
                  </a:lnTo>
                  <a:lnTo>
                    <a:pt x="0" y="4200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946024" cy="45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5400000">
            <a:off x="3854233" y="5085932"/>
            <a:ext cx="1063668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-------------------------------------------------------------------------------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00125"/>
            <a:ext cx="3048245" cy="766158"/>
            <a:chOff x="0" y="0"/>
            <a:chExt cx="436182" cy="109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6182" cy="109632"/>
            </a:xfrm>
            <a:custGeom>
              <a:avLst/>
              <a:gdLst/>
              <a:ahLst/>
              <a:cxnLst/>
              <a:rect r="r" b="b" t="t" l="l"/>
              <a:pathLst>
                <a:path h="109632" w="436182">
                  <a:moveTo>
                    <a:pt x="0" y="0"/>
                  </a:moveTo>
                  <a:lnTo>
                    <a:pt x="436182" y="0"/>
                  </a:lnTo>
                  <a:lnTo>
                    <a:pt x="436182" y="109632"/>
                  </a:lnTo>
                  <a:lnTo>
                    <a:pt x="0" y="10963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6182" cy="14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95076"/>
            <a:ext cx="30482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66320" y="1851894"/>
            <a:ext cx="14064280" cy="731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b="true" sz="2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DeepScan Pro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is a powerful multi-modal deepfake detector for images, audios, and videos. It uses advanced models like Swin Transformer, Wav2Vec2 + BiLSTM, and ResNeXt + LSTM to identify manipulations. With a user-friendly interface and real-time analysis, it is effective for real-world use in fields like journalism and law enforcement. It outperforms existing tools by offering broader media support, regional datasets, and explainable outputs.</a:t>
            </a:r>
          </a:p>
          <a:p>
            <a:pPr algn="just">
              <a:lnSpc>
                <a:spcPts val="4590"/>
              </a:lnSpc>
            </a:pPr>
          </a:p>
          <a:p>
            <a:pPr algn="just">
              <a:lnSpc>
                <a:spcPts val="4590"/>
              </a:lnSpc>
            </a:pPr>
          </a:p>
          <a:p>
            <a:pPr algn="just">
              <a:lnSpc>
                <a:spcPts val="3060"/>
              </a:lnSpc>
            </a:pP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Enhanced transformer models.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Comprehensive detection of full-image deepfakes, multilingual audio capabilities, and social media integration.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Availability on mobile or browser platforms.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936457"/>
            <a:ext cx="3048245" cy="766158"/>
            <a:chOff x="0" y="0"/>
            <a:chExt cx="436182" cy="1096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36182" cy="109632"/>
            </a:xfrm>
            <a:custGeom>
              <a:avLst/>
              <a:gdLst/>
              <a:ahLst/>
              <a:cxnLst/>
              <a:rect r="r" b="b" t="t" l="l"/>
              <a:pathLst>
                <a:path h="109632" w="436182">
                  <a:moveTo>
                    <a:pt x="0" y="0"/>
                  </a:moveTo>
                  <a:lnTo>
                    <a:pt x="436182" y="0"/>
                  </a:lnTo>
                  <a:lnTo>
                    <a:pt x="436182" y="109632"/>
                  </a:lnTo>
                  <a:lnTo>
                    <a:pt x="0" y="10963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36182" cy="14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031408"/>
            <a:ext cx="30482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FUTURE SCOPE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41288" y="9755323"/>
            <a:ext cx="16384812" cy="531677"/>
            <a:chOff x="0" y="0"/>
            <a:chExt cx="12946024" cy="4200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46025" cy="420091"/>
            </a:xfrm>
            <a:custGeom>
              <a:avLst/>
              <a:gdLst/>
              <a:ahLst/>
              <a:cxnLst/>
              <a:rect r="r" b="b" t="t" l="l"/>
              <a:pathLst>
                <a:path h="420091" w="12946025">
                  <a:moveTo>
                    <a:pt x="0" y="0"/>
                  </a:moveTo>
                  <a:lnTo>
                    <a:pt x="12946025" y="0"/>
                  </a:lnTo>
                  <a:lnTo>
                    <a:pt x="12946025" y="420091"/>
                  </a:lnTo>
                  <a:lnTo>
                    <a:pt x="0" y="4200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946024" cy="45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04887" y="-56278"/>
            <a:ext cx="7896315" cy="262544"/>
            <a:chOff x="0" y="0"/>
            <a:chExt cx="6239063" cy="2074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39063" cy="207442"/>
            </a:xfrm>
            <a:custGeom>
              <a:avLst/>
              <a:gdLst/>
              <a:ahLst/>
              <a:cxnLst/>
              <a:rect r="r" b="b" t="t" l="l"/>
              <a:pathLst>
                <a:path h="207442" w="6239063">
                  <a:moveTo>
                    <a:pt x="0" y="0"/>
                  </a:moveTo>
                  <a:lnTo>
                    <a:pt x="6239063" y="0"/>
                  </a:lnTo>
                  <a:lnTo>
                    <a:pt x="6239063" y="207442"/>
                  </a:lnTo>
                  <a:lnTo>
                    <a:pt x="0" y="20744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239063" cy="24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2366" y="383568"/>
            <a:ext cx="3048245" cy="766158"/>
            <a:chOff x="0" y="0"/>
            <a:chExt cx="436182" cy="10963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6182" cy="109632"/>
            </a:xfrm>
            <a:custGeom>
              <a:avLst/>
              <a:gdLst/>
              <a:ahLst/>
              <a:cxnLst/>
              <a:rect r="r" b="b" t="t" l="l"/>
              <a:pathLst>
                <a:path h="109632" w="436182">
                  <a:moveTo>
                    <a:pt x="0" y="0"/>
                  </a:moveTo>
                  <a:lnTo>
                    <a:pt x="436182" y="0"/>
                  </a:lnTo>
                  <a:lnTo>
                    <a:pt x="436182" y="109632"/>
                  </a:lnTo>
                  <a:lnTo>
                    <a:pt x="0" y="10963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36182" cy="147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2366" y="478519"/>
            <a:ext cx="304824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REFERENCES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319212"/>
            <a:ext cx="16230600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[1] W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ang et al. : Detects compressed deepfakes using frequency filtering, denoising, and attention fusion.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[2] Jayashre &amp; Amsaprabhaa : Uses Inception ResNet + BiLSTM with spotted hyena optimization for video deepfakes.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[3] Rahul et al. : Detects audio spoofing with ResNet-34 and Mel-spectrograms using transfer learning.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[4] Liu et al. : Converts mono to binaural audio for better fake audio detection via multi-space representations.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[5] Sharma et al. : GAN-CNN model with generative replay for social media deepfakes.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[6] Wang et al. : Combines spatial and frequency features using knowledge distillation for better detection on compressed data.</a:t>
            </a:r>
          </a:p>
          <a:p>
            <a:pPr algn="just">
              <a:lnSpc>
                <a:spcPts val="4590"/>
              </a:lnSpc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[7] Li et al. : Uses transformer-based cross-modal fusion for robust multi-modal deepfake detection.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755323"/>
            <a:ext cx="16384812" cy="531677"/>
            <a:chOff x="0" y="0"/>
            <a:chExt cx="12946024" cy="4200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46025" cy="420091"/>
            </a:xfrm>
            <a:custGeom>
              <a:avLst/>
              <a:gdLst/>
              <a:ahLst/>
              <a:cxnLst/>
              <a:rect r="r" b="b" t="t" l="l"/>
              <a:pathLst>
                <a:path h="420091" w="12946025">
                  <a:moveTo>
                    <a:pt x="0" y="0"/>
                  </a:moveTo>
                  <a:lnTo>
                    <a:pt x="12946025" y="0"/>
                  </a:lnTo>
                  <a:lnTo>
                    <a:pt x="12946025" y="420091"/>
                  </a:lnTo>
                  <a:lnTo>
                    <a:pt x="0" y="4200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946024" cy="45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45286" y="-114948"/>
            <a:ext cx="8033997" cy="379885"/>
            <a:chOff x="0" y="0"/>
            <a:chExt cx="6347850" cy="3001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47850" cy="300156"/>
            </a:xfrm>
            <a:custGeom>
              <a:avLst/>
              <a:gdLst/>
              <a:ahLst/>
              <a:cxnLst/>
              <a:rect r="r" b="b" t="t" l="l"/>
              <a:pathLst>
                <a:path h="300156" w="6347850">
                  <a:moveTo>
                    <a:pt x="0" y="0"/>
                  </a:moveTo>
                  <a:lnTo>
                    <a:pt x="6347850" y="0"/>
                  </a:lnTo>
                  <a:lnTo>
                    <a:pt x="6347850" y="300156"/>
                  </a:lnTo>
                  <a:lnTo>
                    <a:pt x="0" y="3001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6347850" cy="338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96763" y="258762"/>
            <a:ext cx="789447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publication details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19212"/>
            <a:ext cx="16230600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 are pleased to announce the publication of our research paper titled “DeepScan Pro - A Deepfake Detector” in the International Journal of Creative Research Thoughts (IJCRT).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Volume: 13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Issue: 5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Date: May 2025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ISSN: 2320-2882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ID: 285218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Numbers: b673-b680</a:t>
            </a:r>
          </a:p>
          <a:p>
            <a:pPr algn="just">
              <a:lnSpc>
                <a:spcPts val="459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You can access the published paper at the following links: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Published Paper PDF: http://www.ijcrt.org/papers/IJCRT2505188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Published Paper URL: http://ijcrt.org/viewfull.php?&amp;p_id=IJCRT2505188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Published Paper PDF Download: https://ijcrt.org/download.php?file=IJCRT2505188.pdf</a:t>
            </a:r>
          </a:p>
          <a:p>
            <a:pPr algn="just">
              <a:lnSpc>
                <a:spcPts val="459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755323"/>
            <a:ext cx="16384812" cy="531677"/>
            <a:chOff x="0" y="0"/>
            <a:chExt cx="12946024" cy="4200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46025" cy="420091"/>
            </a:xfrm>
            <a:custGeom>
              <a:avLst/>
              <a:gdLst/>
              <a:ahLst/>
              <a:cxnLst/>
              <a:rect r="r" b="b" t="t" l="l"/>
              <a:pathLst>
                <a:path h="420091" w="12946025">
                  <a:moveTo>
                    <a:pt x="0" y="0"/>
                  </a:moveTo>
                  <a:lnTo>
                    <a:pt x="12946025" y="0"/>
                  </a:lnTo>
                  <a:lnTo>
                    <a:pt x="12946025" y="420091"/>
                  </a:lnTo>
                  <a:lnTo>
                    <a:pt x="0" y="4200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946024" cy="45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2511" y="5584081"/>
            <a:ext cx="543589" cy="3924569"/>
            <a:chOff x="0" y="0"/>
            <a:chExt cx="739441" cy="5338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9441" cy="5338568"/>
            </a:xfrm>
            <a:custGeom>
              <a:avLst/>
              <a:gdLst/>
              <a:ahLst/>
              <a:cxnLst/>
              <a:rect r="r" b="b" t="t" l="l"/>
              <a:pathLst>
                <a:path h="5338568" w="739441">
                  <a:moveTo>
                    <a:pt x="0" y="0"/>
                  </a:moveTo>
                  <a:lnTo>
                    <a:pt x="739441" y="0"/>
                  </a:lnTo>
                  <a:lnTo>
                    <a:pt x="739441" y="5338568"/>
                  </a:lnTo>
                  <a:lnTo>
                    <a:pt x="0" y="533856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9441" cy="5376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28405" y="326066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665634"/>
            <a:ext cx="16029895" cy="621366"/>
            <a:chOff x="0" y="0"/>
            <a:chExt cx="12665596" cy="4909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65596" cy="490956"/>
            </a:xfrm>
            <a:custGeom>
              <a:avLst/>
              <a:gdLst/>
              <a:ahLst/>
              <a:cxnLst/>
              <a:rect r="r" b="b" t="t" l="l"/>
              <a:pathLst>
                <a:path h="490956" w="12665596">
                  <a:moveTo>
                    <a:pt x="0" y="0"/>
                  </a:moveTo>
                  <a:lnTo>
                    <a:pt x="12665596" y="0"/>
                  </a:lnTo>
                  <a:lnTo>
                    <a:pt x="12665596" y="490956"/>
                  </a:lnTo>
                  <a:lnTo>
                    <a:pt x="0" y="49095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665596" cy="529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748207" y="954931"/>
            <a:ext cx="8544923" cy="9258300"/>
            <a:chOff x="0" y="0"/>
            <a:chExt cx="6534971" cy="70805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34972" cy="7080547"/>
            </a:xfrm>
            <a:custGeom>
              <a:avLst/>
              <a:gdLst/>
              <a:ahLst/>
              <a:cxnLst/>
              <a:rect r="r" b="b" t="t" l="l"/>
              <a:pathLst>
                <a:path h="7080547" w="6534972">
                  <a:moveTo>
                    <a:pt x="0" y="1303231"/>
                  </a:moveTo>
                  <a:lnTo>
                    <a:pt x="6420935" y="0"/>
                  </a:lnTo>
                  <a:lnTo>
                    <a:pt x="6534972" y="4594292"/>
                  </a:lnTo>
                  <a:lnTo>
                    <a:pt x="5497908" y="5602868"/>
                  </a:lnTo>
                  <a:lnTo>
                    <a:pt x="5780988" y="7080547"/>
                  </a:lnTo>
                  <a:lnTo>
                    <a:pt x="71105" y="7080547"/>
                  </a:lnTo>
                  <a:lnTo>
                    <a:pt x="709711" y="2468663"/>
                  </a:lnTo>
                  <a:lnTo>
                    <a:pt x="185142" y="2514107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-1748207" y="1309661"/>
            <a:ext cx="8257760" cy="8903570"/>
            <a:chOff x="0" y="0"/>
            <a:chExt cx="6315356" cy="68092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15356" cy="6809257"/>
            </a:xfrm>
            <a:custGeom>
              <a:avLst/>
              <a:gdLst/>
              <a:ahLst/>
              <a:cxnLst/>
              <a:rect r="r" b="b" t="t" l="l"/>
              <a:pathLst>
                <a:path h="6809257" w="6315356">
                  <a:moveTo>
                    <a:pt x="0" y="1253298"/>
                  </a:moveTo>
                  <a:lnTo>
                    <a:pt x="6205151" y="0"/>
                  </a:lnTo>
                  <a:lnTo>
                    <a:pt x="6315356" y="4418263"/>
                  </a:lnTo>
                  <a:lnTo>
                    <a:pt x="5313144" y="5388195"/>
                  </a:lnTo>
                  <a:lnTo>
                    <a:pt x="5586711" y="6809257"/>
                  </a:lnTo>
                  <a:lnTo>
                    <a:pt x="68716" y="6809257"/>
                  </a:lnTo>
                  <a:lnTo>
                    <a:pt x="685860" y="2374076"/>
                  </a:lnTo>
                  <a:lnTo>
                    <a:pt x="178920" y="2417780"/>
                  </a:lnTo>
                  <a:close/>
                </a:path>
              </a:pathLst>
            </a:custGeom>
            <a:blipFill>
              <a:blip r:embed="rId3"/>
              <a:stretch>
                <a:fillRect l="-52864" t="0" r="-7234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478281" y="2666622"/>
            <a:ext cx="8551614" cy="328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41"/>
              </a:lnSpc>
              <a:spcBef>
                <a:spcPct val="0"/>
              </a:spcBef>
            </a:pPr>
            <a:r>
              <a:rPr lang="en-US" sz="19172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08751" y="1318270"/>
            <a:ext cx="6369126" cy="8968730"/>
            <a:chOff x="0" y="0"/>
            <a:chExt cx="450944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94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9440">
                  <a:moveTo>
                    <a:pt x="3726996" y="0"/>
                  </a:moveTo>
                  <a:lnTo>
                    <a:pt x="1625509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1953305" y="6350000"/>
                  </a:lnTo>
                  <a:lnTo>
                    <a:pt x="2885054" y="5295900"/>
                  </a:lnTo>
                  <a:lnTo>
                    <a:pt x="3577691" y="4511040"/>
                  </a:lnTo>
                  <a:lnTo>
                    <a:pt x="4509440" y="3456940"/>
                  </a:lnTo>
                  <a:lnTo>
                    <a:pt x="4509440" y="2217420"/>
                  </a:lnTo>
                  <a:lnTo>
                    <a:pt x="4509440" y="134874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586652" y="1318270"/>
            <a:ext cx="6369126" cy="8968730"/>
            <a:chOff x="0" y="0"/>
            <a:chExt cx="450944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94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9440">
                  <a:moveTo>
                    <a:pt x="3726996" y="0"/>
                  </a:moveTo>
                  <a:lnTo>
                    <a:pt x="1625509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1953305" y="6350000"/>
                  </a:lnTo>
                  <a:lnTo>
                    <a:pt x="2885054" y="5295900"/>
                  </a:lnTo>
                  <a:lnTo>
                    <a:pt x="3577691" y="4511040"/>
                  </a:lnTo>
                  <a:lnTo>
                    <a:pt x="4509440" y="3456940"/>
                  </a:lnTo>
                  <a:lnTo>
                    <a:pt x="4509440" y="2217420"/>
                  </a:lnTo>
                  <a:lnTo>
                    <a:pt x="4509440" y="1348740"/>
                  </a:lnTo>
                  <a:close/>
                </a:path>
              </a:pathLst>
            </a:custGeom>
            <a:blipFill>
              <a:blip r:embed="rId3"/>
              <a:stretch>
                <a:fillRect l="-34250" t="0" r="-6565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827169" y="1974850"/>
            <a:ext cx="10432131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DeepScan Pro is an advanced system designed to detect deepfake media across images, videos, and audio. 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uses machine learning and deep learning to identify manipulations by analyzing facial movements, lighting, and audio patterns. 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real-time detection and high accuracy, it helps maintain media authenticity in areas like journalism, law enforcement, and digital forensics.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62881" y="895350"/>
            <a:ext cx="63482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Introduction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700611" y="9974851"/>
            <a:ext cx="14625489" cy="242788"/>
            <a:chOff x="0" y="0"/>
            <a:chExt cx="11555942" cy="191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55942" cy="191832"/>
            </a:xfrm>
            <a:custGeom>
              <a:avLst/>
              <a:gdLst/>
              <a:ahLst/>
              <a:cxnLst/>
              <a:rect r="r" b="b" t="t" l="l"/>
              <a:pathLst>
                <a:path h="191832" w="11555942">
                  <a:moveTo>
                    <a:pt x="0" y="0"/>
                  </a:moveTo>
                  <a:lnTo>
                    <a:pt x="11555942" y="0"/>
                  </a:lnTo>
                  <a:lnTo>
                    <a:pt x="11555942" y="191832"/>
                  </a:lnTo>
                  <a:lnTo>
                    <a:pt x="0" y="19183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555942" cy="229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2295" y="0"/>
            <a:ext cx="13891148" cy="233699"/>
            <a:chOff x="0" y="0"/>
            <a:chExt cx="10975722" cy="1846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75722" cy="184651"/>
            </a:xfrm>
            <a:custGeom>
              <a:avLst/>
              <a:gdLst/>
              <a:ahLst/>
              <a:cxnLst/>
              <a:rect r="r" b="b" t="t" l="l"/>
              <a:pathLst>
                <a:path h="184651" w="10975722">
                  <a:moveTo>
                    <a:pt x="0" y="0"/>
                  </a:moveTo>
                  <a:lnTo>
                    <a:pt x="10975722" y="0"/>
                  </a:lnTo>
                  <a:lnTo>
                    <a:pt x="10975722" y="184651"/>
                  </a:lnTo>
                  <a:lnTo>
                    <a:pt x="0" y="18465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975722" cy="222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823853" y="6569791"/>
            <a:ext cx="1043544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90"/>
              </a:lnSpc>
            </a:pPr>
            <a:r>
              <a:rPr lang="en-US" b="true" sz="2700">
                <a:solidFill>
                  <a:srgbClr val="C101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Proposed System: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system employs a multi-modal strategy, integrating the analysis of images, videos, and audio to ensure comprehensive, efficient, and reliable detection of deepfakes.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162431" y="1741985"/>
            <a:ext cx="4706594" cy="8545015"/>
            <a:chOff x="0" y="0"/>
            <a:chExt cx="34975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3"/>
              <a:stretch>
                <a:fillRect l="-40777" t="0" r="-4077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271113" y="7960287"/>
            <a:ext cx="1782636" cy="3236449"/>
            <a:chOff x="0" y="0"/>
            <a:chExt cx="349758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95350"/>
            <a:ext cx="692878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LITERATURE SURVEY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2063" y="2238613"/>
            <a:ext cx="10170506" cy="581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4" indent="-291462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Yan Wang et al. – Improves video deepfake detection using frequency filtering, denoising, and attention fusion.</a:t>
            </a:r>
          </a:p>
          <a:p>
            <a:pPr algn="just">
              <a:lnSpc>
                <a:spcPts val="1699"/>
              </a:lnSpc>
            </a:pPr>
          </a:p>
          <a:p>
            <a:pPr algn="just" marL="582924" indent="-291462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Jayashre K et al. – Combines Inception ResNet + BiLSTM with spotted hyena optimization for better video accuracy.</a:t>
            </a:r>
          </a:p>
          <a:p>
            <a:pPr algn="just">
              <a:lnSpc>
                <a:spcPts val="1699"/>
              </a:lnSpc>
            </a:pPr>
          </a:p>
          <a:p>
            <a:pPr algn="just" marL="582924" indent="-291462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Rahul TP et al. – Uses ResNet-34 with Mel-spectrograms to detect ASV spoofing; suggests GANs for future improvement.</a:t>
            </a:r>
          </a:p>
          <a:p>
            <a:pPr algn="just">
              <a:lnSpc>
                <a:spcPts val="1699"/>
              </a:lnSpc>
            </a:pPr>
          </a:p>
          <a:p>
            <a:pPr algn="just" marL="582924" indent="-291462" lvl="1">
              <a:lnSpc>
                <a:spcPts val="458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Rul Liu et al. – Converts mono to binaural audio for better deepfake detection using multi-space representations.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26702" y="0"/>
            <a:ext cx="6236741" cy="428716"/>
            <a:chOff x="0" y="0"/>
            <a:chExt cx="4927796" cy="3387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27796" cy="338738"/>
            </a:xfrm>
            <a:custGeom>
              <a:avLst/>
              <a:gdLst/>
              <a:ahLst/>
              <a:cxnLst/>
              <a:rect r="r" b="b" t="t" l="l"/>
              <a:pathLst>
                <a:path h="338738" w="4927796">
                  <a:moveTo>
                    <a:pt x="0" y="0"/>
                  </a:moveTo>
                  <a:lnTo>
                    <a:pt x="4927796" y="0"/>
                  </a:lnTo>
                  <a:lnTo>
                    <a:pt x="4927796" y="338738"/>
                  </a:lnTo>
                  <a:lnTo>
                    <a:pt x="0" y="33873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927796" cy="376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10001637"/>
            <a:ext cx="12905603" cy="285363"/>
            <a:chOff x="0" y="0"/>
            <a:chExt cx="10197019" cy="2254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97019" cy="225472"/>
            </a:xfrm>
            <a:custGeom>
              <a:avLst/>
              <a:gdLst/>
              <a:ahLst/>
              <a:cxnLst/>
              <a:rect r="r" b="b" t="t" l="l"/>
              <a:pathLst>
                <a:path h="225472" w="10197019">
                  <a:moveTo>
                    <a:pt x="0" y="0"/>
                  </a:moveTo>
                  <a:lnTo>
                    <a:pt x="10197019" y="0"/>
                  </a:lnTo>
                  <a:lnTo>
                    <a:pt x="10197019" y="225472"/>
                  </a:lnTo>
                  <a:lnTo>
                    <a:pt x="0" y="22547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197019" cy="26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10136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909119" y="1684165"/>
            <a:ext cx="6140756" cy="6918669"/>
            <a:chOff x="0" y="0"/>
            <a:chExt cx="5272636" cy="59405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72636" cy="5940576"/>
            </a:xfrm>
            <a:custGeom>
              <a:avLst/>
              <a:gdLst/>
              <a:ahLst/>
              <a:cxnLst/>
              <a:rect r="r" b="b" t="t" l="l"/>
              <a:pathLst>
                <a:path h="5940576" w="5272636">
                  <a:moveTo>
                    <a:pt x="2396940" y="0"/>
                  </a:moveTo>
                  <a:lnTo>
                    <a:pt x="3879605" y="0"/>
                  </a:lnTo>
                  <a:lnTo>
                    <a:pt x="5272636" y="0"/>
                  </a:lnTo>
                  <a:lnTo>
                    <a:pt x="5272636" y="5136664"/>
                  </a:lnTo>
                  <a:lnTo>
                    <a:pt x="2448612" y="5940576"/>
                  </a:lnTo>
                  <a:lnTo>
                    <a:pt x="0" y="5940576"/>
                  </a:lnTo>
                  <a:lnTo>
                    <a:pt x="0" y="3711395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167854" y="2018283"/>
            <a:ext cx="5623287" cy="6269483"/>
            <a:chOff x="0" y="0"/>
            <a:chExt cx="5121304" cy="57098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21304" cy="5709816"/>
            </a:xfrm>
            <a:custGeom>
              <a:avLst/>
              <a:gdLst/>
              <a:ahLst/>
              <a:cxnLst/>
              <a:rect r="r" b="b" t="t" l="l"/>
              <a:pathLst>
                <a:path h="5709816" w="5121304">
                  <a:moveTo>
                    <a:pt x="2328145" y="0"/>
                  </a:moveTo>
                  <a:lnTo>
                    <a:pt x="3768256" y="0"/>
                  </a:lnTo>
                  <a:lnTo>
                    <a:pt x="5121304" y="0"/>
                  </a:lnTo>
                  <a:lnTo>
                    <a:pt x="5121304" y="4937132"/>
                  </a:lnTo>
                  <a:lnTo>
                    <a:pt x="2378334" y="5709816"/>
                  </a:lnTo>
                  <a:lnTo>
                    <a:pt x="0" y="5709816"/>
                  </a:lnTo>
                  <a:lnTo>
                    <a:pt x="0" y="3567226"/>
                  </a:lnTo>
                  <a:close/>
                </a:path>
              </a:pathLst>
            </a:custGeom>
            <a:blipFill>
              <a:blip r:embed="rId3"/>
              <a:stretch>
                <a:fillRect l="-19735" t="0" r="-7869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94091" y="1144112"/>
            <a:ext cx="637047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Motivation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200317" y="3157062"/>
            <a:ext cx="831783" cy="83178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00317" y="4465095"/>
            <a:ext cx="831783" cy="83178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00317" y="5904845"/>
            <a:ext cx="831783" cy="83178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200317" y="7209772"/>
            <a:ext cx="831783" cy="83178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320319" y="3233646"/>
            <a:ext cx="496531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b="true" sz="2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Deepfake Threat Awareness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11778" y="3303353"/>
            <a:ext cx="608861" cy="4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b="true" sz="22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11778" y="4611385"/>
            <a:ext cx="608861" cy="4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b="true" sz="22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11778" y="6051136"/>
            <a:ext cx="608861" cy="4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b="true" sz="22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11778" y="7356063"/>
            <a:ext cx="608861" cy="43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5"/>
              </a:lnSpc>
            </a:pPr>
            <a:r>
              <a:rPr lang="en-US" b="true" sz="220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20319" y="4541679"/>
            <a:ext cx="496531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b="true" sz="2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Media Misuse Concern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20319" y="5981429"/>
            <a:ext cx="496531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b="true" sz="2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Reliable Detection Goal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20319" y="7286356"/>
            <a:ext cx="496531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b="true" sz="2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ML for Media Integrity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0" y="9901543"/>
            <a:ext cx="14314534" cy="385457"/>
            <a:chOff x="0" y="0"/>
            <a:chExt cx="11310249" cy="30455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310249" cy="304559"/>
            </a:xfrm>
            <a:custGeom>
              <a:avLst/>
              <a:gdLst/>
              <a:ahLst/>
              <a:cxnLst/>
              <a:rect r="r" b="b" t="t" l="l"/>
              <a:pathLst>
                <a:path h="304559" w="11310249">
                  <a:moveTo>
                    <a:pt x="0" y="0"/>
                  </a:moveTo>
                  <a:lnTo>
                    <a:pt x="11310249" y="0"/>
                  </a:lnTo>
                  <a:lnTo>
                    <a:pt x="11310249" y="304559"/>
                  </a:lnTo>
                  <a:lnTo>
                    <a:pt x="0" y="30455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1310249" cy="342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26702" y="0"/>
            <a:ext cx="6236741" cy="428716"/>
            <a:chOff x="0" y="0"/>
            <a:chExt cx="4927796" cy="3387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927796" cy="338738"/>
            </a:xfrm>
            <a:custGeom>
              <a:avLst/>
              <a:gdLst/>
              <a:ahLst/>
              <a:cxnLst/>
              <a:rect r="r" b="b" t="t" l="l"/>
              <a:pathLst>
                <a:path h="338738" w="4927796">
                  <a:moveTo>
                    <a:pt x="0" y="0"/>
                  </a:moveTo>
                  <a:lnTo>
                    <a:pt x="4927796" y="0"/>
                  </a:lnTo>
                  <a:lnTo>
                    <a:pt x="4927796" y="338738"/>
                  </a:lnTo>
                  <a:lnTo>
                    <a:pt x="0" y="33873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4927796" cy="376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222795" cy="1004058"/>
            <a:chOff x="0" y="0"/>
            <a:chExt cx="4916776" cy="793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6776" cy="793329"/>
            </a:xfrm>
            <a:custGeom>
              <a:avLst/>
              <a:gdLst/>
              <a:ahLst/>
              <a:cxnLst/>
              <a:rect r="r" b="b" t="t" l="l"/>
              <a:pathLst>
                <a:path h="793329" w="4916776">
                  <a:moveTo>
                    <a:pt x="0" y="0"/>
                  </a:moveTo>
                  <a:lnTo>
                    <a:pt x="4916776" y="0"/>
                  </a:lnTo>
                  <a:lnTo>
                    <a:pt x="4916776" y="793329"/>
                  </a:lnTo>
                  <a:lnTo>
                    <a:pt x="0" y="79332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6776" cy="831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23717" y="943519"/>
            <a:ext cx="622279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980136"/>
            <a:ext cx="692878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7998" y="2256108"/>
            <a:ext cx="14652003" cy="185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99"/>
              </a:lnSpc>
            </a:pPr>
            <a:r>
              <a:rPr lang="en-US" sz="29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“To develop a system that detect deepfakes in media such as images, videos, and audio.”</a:t>
            </a:r>
          </a:p>
          <a:p>
            <a:pPr algn="just">
              <a:lnSpc>
                <a:spcPts val="50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17998" y="5040586"/>
            <a:ext cx="14652003" cy="2867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24" indent="-291462" lvl="1">
              <a:lnSpc>
                <a:spcPts val="458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develop a multi-modal deepfake detection system integrating images, videos, and audio.</a:t>
            </a:r>
          </a:p>
          <a:p>
            <a:pPr algn="just" marL="582924" indent="-291462" lvl="1">
              <a:lnSpc>
                <a:spcPts val="458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design and implement an improved user interface for enhanced user experience.</a:t>
            </a:r>
          </a:p>
          <a:p>
            <a:pPr algn="just" marL="582924" indent="-291462" lvl="1">
              <a:lnSpc>
                <a:spcPts val="458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test and validate the system on a comprehensive dataset of diverse deepfake media, ensuring its applicability in real-world scenarios.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35682" y="1750487"/>
            <a:ext cx="567310" cy="3393013"/>
            <a:chOff x="0" y="0"/>
            <a:chExt cx="448245" cy="26808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8245" cy="2680899"/>
            </a:xfrm>
            <a:custGeom>
              <a:avLst/>
              <a:gdLst/>
              <a:ahLst/>
              <a:cxnLst/>
              <a:rect r="r" b="b" t="t" l="l"/>
              <a:pathLst>
                <a:path h="2680899" w="448245">
                  <a:moveTo>
                    <a:pt x="0" y="0"/>
                  </a:moveTo>
                  <a:lnTo>
                    <a:pt x="448245" y="0"/>
                  </a:lnTo>
                  <a:lnTo>
                    <a:pt x="448245" y="2680899"/>
                  </a:lnTo>
                  <a:lnTo>
                    <a:pt x="0" y="268089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48245" cy="271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9901543"/>
            <a:ext cx="14314534" cy="385457"/>
            <a:chOff x="0" y="0"/>
            <a:chExt cx="11310249" cy="3045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0249" cy="304559"/>
            </a:xfrm>
            <a:custGeom>
              <a:avLst/>
              <a:gdLst/>
              <a:ahLst/>
              <a:cxnLst/>
              <a:rect r="r" b="b" t="t" l="l"/>
              <a:pathLst>
                <a:path h="304559" w="11310249">
                  <a:moveTo>
                    <a:pt x="0" y="0"/>
                  </a:moveTo>
                  <a:lnTo>
                    <a:pt x="11310249" y="0"/>
                  </a:lnTo>
                  <a:lnTo>
                    <a:pt x="11310249" y="304559"/>
                  </a:lnTo>
                  <a:lnTo>
                    <a:pt x="0" y="30455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0249" cy="342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96763" y="103072"/>
            <a:ext cx="789447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REQUIREMENT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4079" y="2949571"/>
            <a:ext cx="13439843" cy="52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Dataset: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13,000 facial images, equally split between real and AI-generated. Includes 3,000 custom Indian images and public datasets with varied lighting, age groups, and ethnicities to improve detection accuracy.</a:t>
            </a:r>
          </a:p>
          <a:p>
            <a:pPr algn="just">
              <a:lnSpc>
                <a:spcPts val="2550"/>
              </a:lnSpc>
            </a:pP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Audio Dataset: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Combines real and synthetic clips in Indian languages using custom recordings, ASVspoof for spoofing techniques, and SceneFake for real-world noisy audio detection.</a:t>
            </a:r>
          </a:p>
          <a:p>
            <a:pPr algn="just">
              <a:lnSpc>
                <a:spcPts val="2550"/>
              </a:lnSpc>
            </a:pP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 Dataset: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Uses Celeb-DF V2 for high-quality deepfakes and a custom Hindi audio-video dataset to test facial and vocal manipulations in regional contexts.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36191" y="1655237"/>
            <a:ext cx="3371736" cy="894531"/>
            <a:chOff x="0" y="0"/>
            <a:chExt cx="1725379" cy="4577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25379" cy="457748"/>
            </a:xfrm>
            <a:custGeom>
              <a:avLst/>
              <a:gdLst/>
              <a:ahLst/>
              <a:cxnLst/>
              <a:rect r="r" b="b" t="t" l="l"/>
              <a:pathLst>
                <a:path h="457748" w="1725379">
                  <a:moveTo>
                    <a:pt x="0" y="0"/>
                  </a:moveTo>
                  <a:lnTo>
                    <a:pt x="1725379" y="0"/>
                  </a:lnTo>
                  <a:lnTo>
                    <a:pt x="1725379" y="457748"/>
                  </a:lnTo>
                  <a:lnTo>
                    <a:pt x="0" y="45774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25379" cy="5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06475" y="1719593"/>
            <a:ext cx="30675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8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835682" y="1750487"/>
            <a:ext cx="567310" cy="3393013"/>
            <a:chOff x="0" y="0"/>
            <a:chExt cx="448245" cy="26808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8245" cy="2680899"/>
            </a:xfrm>
            <a:custGeom>
              <a:avLst/>
              <a:gdLst/>
              <a:ahLst/>
              <a:cxnLst/>
              <a:rect r="r" b="b" t="t" l="l"/>
              <a:pathLst>
                <a:path h="2680899" w="448245">
                  <a:moveTo>
                    <a:pt x="0" y="0"/>
                  </a:moveTo>
                  <a:lnTo>
                    <a:pt x="448245" y="0"/>
                  </a:lnTo>
                  <a:lnTo>
                    <a:pt x="448245" y="2680899"/>
                  </a:lnTo>
                  <a:lnTo>
                    <a:pt x="0" y="268089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48245" cy="271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9752664"/>
            <a:ext cx="15879283" cy="534336"/>
            <a:chOff x="0" y="0"/>
            <a:chExt cx="12546594" cy="4221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46594" cy="422191"/>
            </a:xfrm>
            <a:custGeom>
              <a:avLst/>
              <a:gdLst/>
              <a:ahLst/>
              <a:cxnLst/>
              <a:rect r="r" b="b" t="t" l="l"/>
              <a:pathLst>
                <a:path h="422191" w="12546594">
                  <a:moveTo>
                    <a:pt x="0" y="0"/>
                  </a:moveTo>
                  <a:lnTo>
                    <a:pt x="12546594" y="0"/>
                  </a:lnTo>
                  <a:lnTo>
                    <a:pt x="12546594" y="422191"/>
                  </a:lnTo>
                  <a:lnTo>
                    <a:pt x="0" y="4221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546594" cy="460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7591" y="5860306"/>
            <a:ext cx="8002362" cy="731303"/>
            <a:chOff x="0" y="0"/>
            <a:chExt cx="5008950" cy="4577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8950" cy="457748"/>
            </a:xfrm>
            <a:custGeom>
              <a:avLst/>
              <a:gdLst/>
              <a:ahLst/>
              <a:cxnLst/>
              <a:rect r="r" b="b" t="t" l="l"/>
              <a:pathLst>
                <a:path h="457748" w="5008950">
                  <a:moveTo>
                    <a:pt x="0" y="0"/>
                  </a:moveTo>
                  <a:lnTo>
                    <a:pt x="5008950" y="0"/>
                  </a:lnTo>
                  <a:lnTo>
                    <a:pt x="5008950" y="457748"/>
                  </a:lnTo>
                  <a:lnTo>
                    <a:pt x="0" y="45774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008950" cy="5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46803" y="5908539"/>
            <a:ext cx="7710536" cy="56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6"/>
              </a:lnSpc>
              <a:spcBef>
                <a:spcPct val="0"/>
              </a:spcBef>
            </a:pPr>
            <a:r>
              <a:rPr lang="en-US" b="true" sz="3290" spc="73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 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7521" y="6637329"/>
            <a:ext cx="15152887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Language: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Python 3.8+ for ML and data science support.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Environments: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Google Colab (GPU), Jupyter Notebook, VS Code.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 Compatibility: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Windows, Linux, macOS.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Version Control: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Git and GitHub for collaboration and tracking.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7591" y="1624017"/>
            <a:ext cx="8002362" cy="731303"/>
            <a:chOff x="0" y="0"/>
            <a:chExt cx="5008950" cy="4577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08950" cy="457748"/>
            </a:xfrm>
            <a:custGeom>
              <a:avLst/>
              <a:gdLst/>
              <a:ahLst/>
              <a:cxnLst/>
              <a:rect r="r" b="b" t="t" l="l"/>
              <a:pathLst>
                <a:path h="457748" w="5008950">
                  <a:moveTo>
                    <a:pt x="0" y="0"/>
                  </a:moveTo>
                  <a:lnTo>
                    <a:pt x="5008950" y="0"/>
                  </a:lnTo>
                  <a:lnTo>
                    <a:pt x="5008950" y="457748"/>
                  </a:lnTo>
                  <a:lnTo>
                    <a:pt x="0" y="457748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008950" cy="505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6803" y="1672250"/>
            <a:ext cx="7710536" cy="568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6"/>
              </a:lnSpc>
              <a:spcBef>
                <a:spcPct val="0"/>
              </a:spcBef>
            </a:pPr>
            <a:r>
              <a:rPr lang="en-US" b="true" sz="3290" spc="73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 REQUIREMENTS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7521" y="2402945"/>
            <a:ext cx="15152887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Windows 10/11, macOS, or Linux.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Processor: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Min: Intel i5 / Ryzen 5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Intel i7/i9 or Ryzen 7/9.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RAM: Min: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8 GB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16 GB or more.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Storage: Min: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512 GB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| Rec: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 TB SSD.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GPU: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Optional, but GTX 1660 / RTX 2060+ recommended for faster training.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0" y="9752664"/>
            <a:ext cx="15879283" cy="534336"/>
            <a:chOff x="0" y="0"/>
            <a:chExt cx="12546594" cy="4221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46594" cy="422191"/>
            </a:xfrm>
            <a:custGeom>
              <a:avLst/>
              <a:gdLst/>
              <a:ahLst/>
              <a:cxnLst/>
              <a:rect r="r" b="b" t="t" l="l"/>
              <a:pathLst>
                <a:path h="422191" w="12546594">
                  <a:moveTo>
                    <a:pt x="0" y="0"/>
                  </a:moveTo>
                  <a:lnTo>
                    <a:pt x="12546594" y="0"/>
                  </a:lnTo>
                  <a:lnTo>
                    <a:pt x="12546594" y="422191"/>
                  </a:lnTo>
                  <a:lnTo>
                    <a:pt x="0" y="42219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546594" cy="460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835682" y="1750487"/>
            <a:ext cx="567310" cy="3393013"/>
            <a:chOff x="0" y="0"/>
            <a:chExt cx="448245" cy="268089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8245" cy="2680899"/>
            </a:xfrm>
            <a:custGeom>
              <a:avLst/>
              <a:gdLst/>
              <a:ahLst/>
              <a:cxnLst/>
              <a:rect r="r" b="b" t="t" l="l"/>
              <a:pathLst>
                <a:path h="2680899" w="448245">
                  <a:moveTo>
                    <a:pt x="0" y="0"/>
                  </a:moveTo>
                  <a:lnTo>
                    <a:pt x="448245" y="0"/>
                  </a:lnTo>
                  <a:lnTo>
                    <a:pt x="448245" y="2680899"/>
                  </a:lnTo>
                  <a:lnTo>
                    <a:pt x="0" y="2680899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448245" cy="2718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196763" y="103072"/>
            <a:ext cx="789447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REQUIREMENT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76300" y="1301937"/>
            <a:ext cx="724410" cy="584013"/>
            <a:chOff x="0" y="0"/>
            <a:chExt cx="703883" cy="567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3883" cy="567464"/>
            </a:xfrm>
            <a:custGeom>
              <a:avLst/>
              <a:gdLst/>
              <a:ahLst/>
              <a:cxnLst/>
              <a:rect r="r" b="b" t="t" l="l"/>
              <a:pathLst>
                <a:path h="567464" w="703883">
                  <a:moveTo>
                    <a:pt x="0" y="0"/>
                  </a:moveTo>
                  <a:lnTo>
                    <a:pt x="703883" y="0"/>
                  </a:lnTo>
                  <a:lnTo>
                    <a:pt x="703883" y="567464"/>
                  </a:lnTo>
                  <a:lnTo>
                    <a:pt x="0" y="56746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03883" cy="615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38480" y="76107"/>
            <a:ext cx="452103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SYSTEM DESIGN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1474" y="1308194"/>
            <a:ext cx="42872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5825" y="2050306"/>
            <a:ext cx="9721547" cy="69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Collection: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 + public datasets (CelebDF v2, ASVspoof, SceneFake, Hindi sets) for image, audio, and video deepfakes.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Preprocessing: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Faces cropped, audio embedded (Wav2Vec2), video frames analyzed.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Training: 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Swin Transformer + neural classifier. 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Audio: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Wav2Vec2 + BiLSTM. </a:t>
            </a: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Video: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ResNeXt50 + LSTM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 Evaluation: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Development: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Built in Flet, supports media input with real-time fake detection.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852789"/>
            <a:ext cx="18288000" cy="434211"/>
            <a:chOff x="0" y="0"/>
            <a:chExt cx="14449778" cy="343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449778" cy="343080"/>
            </a:xfrm>
            <a:custGeom>
              <a:avLst/>
              <a:gdLst/>
              <a:ahLst/>
              <a:cxnLst/>
              <a:rect r="r" b="b" t="t" l="l"/>
              <a:pathLst>
                <a:path h="343080" w="14449778">
                  <a:moveTo>
                    <a:pt x="0" y="0"/>
                  </a:moveTo>
                  <a:lnTo>
                    <a:pt x="14449778" y="0"/>
                  </a:lnTo>
                  <a:lnTo>
                    <a:pt x="14449778" y="343080"/>
                  </a:lnTo>
                  <a:lnTo>
                    <a:pt x="0" y="34308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449778" cy="38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579302" y="209457"/>
            <a:ext cx="6347657" cy="9860438"/>
          </a:xfrm>
          <a:custGeom>
            <a:avLst/>
            <a:gdLst/>
            <a:ahLst/>
            <a:cxnLst/>
            <a:rect r="r" b="b" t="t" l="l"/>
            <a:pathLst>
              <a:path h="9860438" w="6347657">
                <a:moveTo>
                  <a:pt x="0" y="0"/>
                </a:moveTo>
                <a:lnTo>
                  <a:pt x="6347657" y="0"/>
                </a:lnTo>
                <a:lnTo>
                  <a:pt x="6347657" y="9860437"/>
                </a:lnTo>
                <a:lnTo>
                  <a:pt x="0" y="986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233" t="-5288" r="-11782" b="-590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8219" y="1433030"/>
            <a:ext cx="896315" cy="584013"/>
            <a:chOff x="0" y="0"/>
            <a:chExt cx="870917" cy="567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0917" cy="567464"/>
            </a:xfrm>
            <a:custGeom>
              <a:avLst/>
              <a:gdLst/>
              <a:ahLst/>
              <a:cxnLst/>
              <a:rect r="r" b="b" t="t" l="l"/>
              <a:pathLst>
                <a:path h="567464" w="870917">
                  <a:moveTo>
                    <a:pt x="0" y="0"/>
                  </a:moveTo>
                  <a:lnTo>
                    <a:pt x="870917" y="0"/>
                  </a:lnTo>
                  <a:lnTo>
                    <a:pt x="870917" y="567464"/>
                  </a:lnTo>
                  <a:lnTo>
                    <a:pt x="0" y="567464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870917" cy="662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34484" y="103072"/>
            <a:ext cx="534985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IMPLEMENTATION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885" y="1353562"/>
            <a:ext cx="530457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Algorithm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6377" y="2029956"/>
            <a:ext cx="9592933" cy="751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credentials, media file</a:t>
            </a:r>
          </a:p>
          <a:p>
            <a:pPr algn="just" marL="582930" indent="-291465" lvl="1">
              <a:lnSpc>
                <a:spcPts val="4590"/>
              </a:lnSpc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or Fake classification</a:t>
            </a:r>
          </a:p>
          <a:p>
            <a:pPr algn="just">
              <a:lnSpc>
                <a:spcPts val="459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Steps: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signs up/logs in via Firebase.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After login, user uploads media (image / audio / video).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detects media type and applies relevant preprocessing.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Image: Swin Transformer + neural classifier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Audio: Wav2Vec2 + BiLSTM</a:t>
            </a:r>
          </a:p>
          <a:p>
            <a:pPr algn="just" marL="1165860" indent="-388620" lvl="2">
              <a:lnSpc>
                <a:spcPts val="4590"/>
              </a:lnSpc>
              <a:buFont typeface="Arial"/>
              <a:buChar char="⚬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Video: ResNeXt + LSTM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predicts authenticity.</a:t>
            </a:r>
          </a:p>
          <a:p>
            <a:pPr algn="just" marL="582930" indent="-291465" lvl="1">
              <a:lnSpc>
                <a:spcPts val="4590"/>
              </a:lnSpc>
              <a:buAutoNum type="arabicPeriod" startAt="1"/>
            </a:pP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 is displayed on UI; user can log out.</a:t>
            </a:r>
          </a:p>
          <a:p>
            <a:pPr algn="just">
              <a:lnSpc>
                <a:spcPts val="459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852789"/>
            <a:ext cx="18288000" cy="434211"/>
            <a:chOff x="0" y="0"/>
            <a:chExt cx="14449778" cy="3430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449778" cy="343080"/>
            </a:xfrm>
            <a:custGeom>
              <a:avLst/>
              <a:gdLst/>
              <a:ahLst/>
              <a:cxnLst/>
              <a:rect r="r" b="b" t="t" l="l"/>
              <a:pathLst>
                <a:path h="343080" w="14449778">
                  <a:moveTo>
                    <a:pt x="0" y="0"/>
                  </a:moveTo>
                  <a:lnTo>
                    <a:pt x="14449778" y="0"/>
                  </a:lnTo>
                  <a:lnTo>
                    <a:pt x="14449778" y="343080"/>
                  </a:lnTo>
                  <a:lnTo>
                    <a:pt x="0" y="34308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449778" cy="381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920569" y="164570"/>
            <a:ext cx="6198768" cy="9957860"/>
          </a:xfrm>
          <a:custGeom>
            <a:avLst/>
            <a:gdLst/>
            <a:ahLst/>
            <a:cxnLst/>
            <a:rect r="r" b="b" t="t" l="l"/>
            <a:pathLst>
              <a:path h="9957860" w="6198768">
                <a:moveTo>
                  <a:pt x="0" y="0"/>
                </a:moveTo>
                <a:lnTo>
                  <a:pt x="6198768" y="0"/>
                </a:lnTo>
                <a:lnTo>
                  <a:pt x="6198768" y="9957860"/>
                </a:lnTo>
                <a:lnTo>
                  <a:pt x="0" y="9957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DAGnJKZ1Wo0</dc:identifier>
  <dcterms:modified xsi:type="dcterms:W3CDTF">2011-08-01T06:04:30Z</dcterms:modified>
  <cp:revision>1</cp:revision>
  <dc:title>DeepScan Pro FInal Presentation</dc:title>
</cp:coreProperties>
</file>